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.xml"/>
  <Override ContentType="application/vnd.openxmlformats-officedocument.presentationml.slideMaster+xml" PartName="/ppt/slideMasters/slideMaster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9144000"/>
  <p:notesSz cx="6858000" cy="9144000"/>
  <p:embeddedFontLst>
    <p:embeddedFont>
      <p:font typeface="Helvetica Neue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B68E2842-648D-4ACF-8254-5C9BF0BF0177}">
  <a:tblStyle styleId="{B68E2842-648D-4ACF-8254-5C9BF0BF0177}" styleName="Table_0">
    <a:wholeTbl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regular.fntdata"/><Relationship Id="rId11" Type="http://schemas.openxmlformats.org/officeDocument/2006/relationships/slide" Target="slides/slide5.xml"/><Relationship Id="rId22" Type="http://schemas.openxmlformats.org/officeDocument/2006/relationships/font" Target="fonts/HelveticaNeue-italic.fntdata"/><Relationship Id="rId10" Type="http://schemas.openxmlformats.org/officeDocument/2006/relationships/slide" Target="slides/slide4.xml"/><Relationship Id="rId21" Type="http://schemas.openxmlformats.org/officeDocument/2006/relationships/font" Target="fonts/HelveticaNeue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HelveticaNeue-boldItalic.fntdata"/><Relationship Id="rId1" Type="http://schemas.openxmlformats.org/officeDocument/2006/relationships/theme" Target="theme/theme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notesMaster" Target="notesMasters/notesMaster.xml"/><Relationship Id="rId19" Type="http://schemas.openxmlformats.org/officeDocument/2006/relationships/slide" Target="slides/slide13.xml"/><Relationship Id="rId6" Type="http://schemas.openxmlformats.org/officeDocument/2006/relationships/slide" Target="slides/slide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notesSlide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slideLayout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 flipH="1" rot="10800000">
            <a:off x="0" y="3979800"/>
            <a:ext cx="9144000" cy="2878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0" y="3190900"/>
            <a:ext cx="4617372" cy="790108"/>
          </a:xfrm>
          <a:custGeom>
            <a:pathLst>
              <a:path extrusionOk="0" h="1108924" w="4617373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rgbClr val="FFFFFF">
              <a:alpha val="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 rot="10800000">
            <a:off x="0" y="3980458"/>
            <a:ext cx="4617372" cy="759612"/>
          </a:xfrm>
          <a:custGeom>
            <a:pathLst>
              <a:path extrusionOk="0" h="1108924" w="4617373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chemeClr val="dk1">
              <a:alpha val="784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685800" y="2329190"/>
            <a:ext cx="7772400" cy="1650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b="0" i="0" sz="4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 algn="ctr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b="0" i="0" sz="4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 algn="ctr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b="0" i="0" sz="4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 algn="ctr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b="0" i="0" sz="4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 algn="ctr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b="0" i="0" sz="4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 algn="ctr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b="0" i="0" sz="4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 algn="ctr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b="0" i="0" sz="4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 algn="ctr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b="0" i="0" sz="4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 algn="ctr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b="0" i="0" sz="4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685800" y="4124476"/>
            <a:ext cx="7772400" cy="888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 algn="ctr"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 algn="ctr"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 algn="ctr"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 algn="ctr"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 algn="ctr"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 algn="ctr"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 algn="ctr"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 algn="ctr"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None/>
              <a:defRPr b="0" i="1" sz="2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 flipH="1" rot="10800000">
            <a:off x="0" y="1550999"/>
            <a:ext cx="9144000" cy="530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" name="Shape 16"/>
          <p:cNvSpPr/>
          <p:nvPr/>
        </p:nvSpPr>
        <p:spPr>
          <a:xfrm flipH="1">
            <a:off x="4526627" y="761799"/>
            <a:ext cx="4617372" cy="790108"/>
          </a:xfrm>
          <a:custGeom>
            <a:pathLst>
              <a:path extrusionOk="0" h="1108924" w="4617373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rgbClr val="FFFFFF">
              <a:alpha val="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" name="Shape 17"/>
          <p:cNvSpPr/>
          <p:nvPr/>
        </p:nvSpPr>
        <p:spPr>
          <a:xfrm rot="10800000">
            <a:off x="4526627" y="1551358"/>
            <a:ext cx="4617372" cy="759612"/>
          </a:xfrm>
          <a:custGeom>
            <a:pathLst>
              <a:path extrusionOk="0" h="1108924" w="4617373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chemeClr val="dk1">
              <a:alpha val="784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" name="Shape 1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 algn="l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 algn="l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 algn="l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 algn="l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 algn="l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 algn="l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 algn="l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 algn="l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 flipH="1" rot="10800000">
            <a:off x="0" y="1550999"/>
            <a:ext cx="9144000" cy="530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" name="Shape 22"/>
          <p:cNvSpPr/>
          <p:nvPr/>
        </p:nvSpPr>
        <p:spPr>
          <a:xfrm rot="10800000">
            <a:off x="4526627" y="1551358"/>
            <a:ext cx="4617372" cy="759612"/>
          </a:xfrm>
          <a:custGeom>
            <a:pathLst>
              <a:path extrusionOk="0" h="1108924" w="4617373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chemeClr val="dk1">
              <a:alpha val="784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 algn="l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 algn="l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 algn="l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 algn="l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 algn="l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 algn="l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 algn="l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 algn="l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/>
        </p:txBody>
      </p:sp>
      <p:sp>
        <p:nvSpPr>
          <p:cNvPr id="25" name="Shape 25"/>
          <p:cNvSpPr/>
          <p:nvPr/>
        </p:nvSpPr>
        <p:spPr>
          <a:xfrm flipH="1">
            <a:off x="4526627" y="761799"/>
            <a:ext cx="4617372" cy="790108"/>
          </a:xfrm>
          <a:custGeom>
            <a:pathLst>
              <a:path extrusionOk="0" h="1108924" w="4617373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rgbClr val="FFFFFF">
              <a:alpha val="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/>
        </p:nvSpPr>
        <p:spPr>
          <a:xfrm flipH="1" rot="10800000">
            <a:off x="0" y="1550999"/>
            <a:ext cx="9144000" cy="530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" name="Shape 29"/>
          <p:cNvSpPr/>
          <p:nvPr/>
        </p:nvSpPr>
        <p:spPr>
          <a:xfrm flipH="1">
            <a:off x="4526627" y="761799"/>
            <a:ext cx="4617372" cy="790108"/>
          </a:xfrm>
          <a:custGeom>
            <a:pathLst>
              <a:path extrusionOk="0" h="1108924" w="4617373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rgbClr val="FFFFFF">
              <a:alpha val="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" name="Shape 3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 algn="l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 algn="l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 algn="l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 algn="l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 algn="l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 algn="l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 algn="l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 algn="l">
              <a:spcBef>
                <a:spcPts val="0"/>
              </a:spcBef>
              <a:buSzPct val="100000"/>
              <a:buFont typeface="Georgia"/>
              <a:buNone/>
              <a:defRPr b="0"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" name="Shape 31"/>
          <p:cNvSpPr/>
          <p:nvPr/>
        </p:nvSpPr>
        <p:spPr>
          <a:xfrm rot="10800000">
            <a:off x="4526627" y="1551358"/>
            <a:ext cx="4617372" cy="759612"/>
          </a:xfrm>
          <a:custGeom>
            <a:pathLst>
              <a:path extrusionOk="0" h="1108924" w="4617373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chemeClr val="dk1">
              <a:alpha val="784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H="1" rot="10800000">
            <a:off x="0" y="5883599"/>
            <a:ext cx="9144000" cy="97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/>
          <p:nvPr/>
        </p:nvSpPr>
        <p:spPr>
          <a:xfrm flipH="1">
            <a:off x="4526627" y="5094446"/>
            <a:ext cx="4617372" cy="790108"/>
          </a:xfrm>
          <a:custGeom>
            <a:pathLst>
              <a:path extrusionOk="0" h="1108924" w="4617373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rgbClr val="FFFFFF">
              <a:alpha val="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" name="Shape 35"/>
          <p:cNvSpPr/>
          <p:nvPr/>
        </p:nvSpPr>
        <p:spPr>
          <a:xfrm rot="10800000">
            <a:off x="4526627" y="5884005"/>
            <a:ext cx="4617372" cy="759612"/>
          </a:xfrm>
          <a:custGeom>
            <a:pathLst>
              <a:path extrusionOk="0" h="1108924" w="4617373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chemeClr val="dk1">
              <a:alpha val="784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457200" y="5895635"/>
            <a:ext cx="82296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  <a:defRPr i="1" sz="24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  <a:defRPr i="1" sz="2400"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Wingdings"/>
              <a:buChar char="§"/>
              <a:defRPr i="1" sz="2400"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  <a:defRPr i="1" sz="2400"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  <a:defRPr i="1" sz="2400"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Wingdings"/>
              <a:buChar char="§"/>
              <a:defRPr i="1" sz="2400"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  <a:defRPr i="1" sz="2400"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Char char="o"/>
              <a:defRPr i="1" sz="2400"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Wingdings"/>
              <a:buChar char="§"/>
              <a:defRPr i="1"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6676" y="101675"/>
            <a:ext cx="9134130" cy="6739722"/>
          </a:xfrm>
          <a:custGeom>
            <a:pathLst>
              <a:path extrusionOk="0" h="6739723" w="9157023">
                <a:moveTo>
                  <a:pt x="1629" y="0"/>
                </a:moveTo>
                <a:lnTo>
                  <a:pt x="9157023" y="4340980"/>
                </a:lnTo>
                <a:lnTo>
                  <a:pt x="1593" y="6739723"/>
                </a:lnTo>
                <a:cubicBezTo>
                  <a:pt x="-3941" y="5123960"/>
                  <a:pt x="7163" y="1615763"/>
                  <a:pt x="1629" y="0"/>
                </a:cubicBezTo>
                <a:close/>
              </a:path>
            </a:pathLst>
          </a:custGeom>
          <a:solidFill>
            <a:srgbClr val="FFFFFF">
              <a:alpha val="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.xml"/></Relationships>
</file>

<file path=ppt/slideMasters/slideMaster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chemeClr val="accent1"/>
            </a:gs>
            <a:gs pos="100000">
              <a:schemeClr val="dk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b="0" i="0" sz="4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 algn="l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b="0" i="0" sz="4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 algn="l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b="0" i="0" sz="4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 algn="l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b="0" i="0" sz="4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 algn="l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b="0" i="0" sz="4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 algn="l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b="0" i="0" sz="4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 algn="l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b="0" i="0" sz="4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 algn="l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b="0" i="0" sz="4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 algn="l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b="0" i="0" sz="4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l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 algn="l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b="0" i="0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 algn="l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b="0" i="0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 algn="l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 algn="l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 algn="l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 algn="l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 algn="l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.xml"/><Relationship Id="rId3" Type="http://schemas.openxmlformats.org/officeDocument/2006/relationships/image" Target="../media/image02.jpg"/><Relationship Id="rId4" Type="http://schemas.openxmlformats.org/officeDocument/2006/relationships/image" Target="../media/image03.png"/><Relationship Id="rId5" Type="http://schemas.openxmlformats.org/officeDocument/2006/relationships/image" Target="../media/image20.png"/><Relationship Id="rId6" Type="http://schemas.openxmlformats.org/officeDocument/2006/relationships/image" Target="../media/image01.png"/><Relationship Id="rId7" Type="http://schemas.openxmlformats.org/officeDocument/2006/relationships/image" Target="../media/image04.png"/><Relationship Id="rId8" Type="http://schemas.openxmlformats.org/officeDocument/2006/relationships/image" Target="../media/image09.png"/></Relationships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6.jpg"/><Relationship Id="rId4" Type="http://schemas.openxmlformats.org/officeDocument/2006/relationships/image" Target="../media/image05.jpg"/><Relationship Id="rId5" Type="http://schemas.openxmlformats.org/officeDocument/2006/relationships/image" Target="../media/image00.jpg"/><Relationship Id="rId6" Type="http://schemas.openxmlformats.org/officeDocument/2006/relationships/image" Target="../media/image0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6.jpg"/><Relationship Id="rId4" Type="http://schemas.openxmlformats.org/officeDocument/2006/relationships/image" Target="../media/image26.png"/><Relationship Id="rId5" Type="http://schemas.openxmlformats.org/officeDocument/2006/relationships/image" Target="../media/image35.png"/><Relationship Id="rId6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6.jpg"/><Relationship Id="rId4" Type="http://schemas.openxmlformats.org/officeDocument/2006/relationships/image" Target="../media/image27.png"/><Relationship Id="rId5" Type="http://schemas.openxmlformats.org/officeDocument/2006/relationships/image" Target="../media/image34.png"/><Relationship Id="rId6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6.jpg"/><Relationship Id="rId4" Type="http://schemas.openxmlformats.org/officeDocument/2006/relationships/image" Target="../media/image39.png"/><Relationship Id="rId5" Type="http://schemas.openxmlformats.org/officeDocument/2006/relationships/image" Target="../media/image38.png"/><Relationship Id="rId6" Type="http://schemas.openxmlformats.org/officeDocument/2006/relationships/image" Target="../media/image37.jpg"/><Relationship Id="rId7" Type="http://schemas.openxmlformats.org/officeDocument/2006/relationships/image" Target="../media/image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6.jpg"/><Relationship Id="rId4" Type="http://schemas.openxmlformats.org/officeDocument/2006/relationships/image" Target="../media/image36.png"/><Relationship Id="rId5" Type="http://schemas.openxmlformats.org/officeDocument/2006/relationships/hyperlink" Target="http://www.magicbusapp.it" TargetMode="External"/><Relationship Id="rId6" Type="http://schemas.openxmlformats.org/officeDocument/2006/relationships/hyperlink" Target="http://www.facebook.com/MagicBusApp" TargetMode="External"/><Relationship Id="rId7" Type="http://schemas.openxmlformats.org/officeDocument/2006/relationships/hyperlink" Target="http://twitter.com/MagicBusApp" TargetMode="External"/><Relationship Id="rId8" Type="http://schemas.openxmlformats.org/officeDocument/2006/relationships/hyperlink" Target="http://www.youtube.com/watch?v=5SgD2sjEx0o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6.jpg"/><Relationship Id="rId4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6.jpg"/><Relationship Id="rId4" Type="http://schemas.openxmlformats.org/officeDocument/2006/relationships/image" Target="../media/image16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6.jp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6.jpg"/><Relationship Id="rId4" Type="http://schemas.openxmlformats.org/officeDocument/2006/relationships/image" Target="../media/image10.png"/><Relationship Id="rId5" Type="http://schemas.openxmlformats.org/officeDocument/2006/relationships/image" Target="../media/image08.png"/><Relationship Id="rId6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6.jp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6.jp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6.jpg"/><Relationship Id="rId4" Type="http://schemas.openxmlformats.org/officeDocument/2006/relationships/image" Target="../media/image22.png"/><Relationship Id="rId5" Type="http://schemas.openxmlformats.org/officeDocument/2006/relationships/image" Target="../media/image24.jpg"/><Relationship Id="rId6" Type="http://schemas.openxmlformats.org/officeDocument/2006/relationships/image" Target="../media/image21.jpg"/><Relationship Id="rId7" Type="http://schemas.openxmlformats.org/officeDocument/2006/relationships/image" Target="../media/image31.png"/><Relationship Id="rId8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6.jp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19.jpg"/><Relationship Id="rId7" Type="http://schemas.openxmlformats.org/officeDocument/2006/relationships/image" Target="../media/image28.png"/><Relationship Id="rId8" Type="http://schemas.openxmlformats.org/officeDocument/2006/relationships/image" Target="../media/image33.jpg"/></Relationships>
</file>

<file path=ppt/slides/slide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Shape 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7600" y="1376237"/>
            <a:ext cx="3508800" cy="171982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Shape 44"/>
          <p:cNvSpPr txBox="1"/>
          <p:nvPr/>
        </p:nvSpPr>
        <p:spPr>
          <a:xfrm>
            <a:off x="465150" y="5180037"/>
            <a:ext cx="8213700" cy="1022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i="1" lang="it" sz="3000">
                <a:latin typeface="Helvetica Neue"/>
                <a:ea typeface="Helvetica Neue"/>
                <a:cs typeface="Helvetica Neue"/>
                <a:sym typeface="Helvetica Neue"/>
              </a:rPr>
              <a:t>La Community On The Road della tua Città</a:t>
            </a:r>
          </a:p>
        </p:txBody>
      </p:sp>
      <p:sp>
        <p:nvSpPr>
          <p:cNvPr id="45" name="Shape 45"/>
          <p:cNvSpPr/>
          <p:nvPr/>
        </p:nvSpPr>
        <p:spPr>
          <a:xfrm>
            <a:off x="1581750" y="3108487"/>
            <a:ext cx="5980499" cy="1502099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" name="Shape 46"/>
          <p:cNvSpPr txBox="1"/>
          <p:nvPr/>
        </p:nvSpPr>
        <p:spPr>
          <a:xfrm>
            <a:off x="1353150" y="3281200"/>
            <a:ext cx="6437700" cy="1022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it" sz="9600"/>
              <a:t>Magic</a:t>
            </a:r>
            <a:r>
              <a:rPr b="1" i="1" lang="it" sz="9600">
                <a:solidFill>
                  <a:srgbClr val="FF9900"/>
                </a:solidFill>
              </a:rPr>
              <a:t>Bus</a:t>
            </a:r>
          </a:p>
        </p:txBody>
      </p:sp>
      <p:sp>
        <p:nvSpPr>
          <p:cNvPr id="47" name="Shape 47"/>
          <p:cNvSpPr txBox="1"/>
          <p:nvPr/>
        </p:nvSpPr>
        <p:spPr>
          <a:xfrm>
            <a:off x="2371050" y="4604125"/>
            <a:ext cx="4401900" cy="37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i="1" lang="it" sz="30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#GPS  #Social  #Wiki</a:t>
            </a:r>
          </a:p>
        </p:txBody>
      </p:sp>
      <p:sp>
        <p:nvSpPr>
          <p:cNvPr id="48" name="Shape 48"/>
          <p:cNvSpPr/>
          <p:nvPr/>
        </p:nvSpPr>
        <p:spPr>
          <a:xfrm>
            <a:off x="5640950" y="215675"/>
            <a:ext cx="3090900" cy="927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" name="Shape 49"/>
          <p:cNvSpPr txBox="1"/>
          <p:nvPr/>
        </p:nvSpPr>
        <p:spPr>
          <a:xfrm>
            <a:off x="5581600" y="215675"/>
            <a:ext cx="3262199" cy="9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i="1" lang="it">
                <a:latin typeface="Helvetica Neue"/>
                <a:ea typeface="Helvetica Neue"/>
                <a:cs typeface="Helvetica Neue"/>
                <a:sym typeface="Helvetica Neue"/>
              </a:rPr>
              <a:t>Nicola Procopio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i="1" lang="it">
                <a:latin typeface="Helvetica Neue"/>
                <a:ea typeface="Helvetica Neue"/>
                <a:cs typeface="Helvetica Neue"/>
                <a:sym typeface="Helvetica Neue"/>
              </a:rPr>
              <a:t>nicola.procopio@magicbusapp.it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i="1" lang="it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@nickprock</a:t>
            </a:r>
          </a:p>
        </p:txBody>
      </p:sp>
      <p:pic>
        <p:nvPicPr>
          <p:cNvPr id="50" name="Shape 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524" y="6268275"/>
            <a:ext cx="1800273" cy="37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Shape 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3151" y="6052049"/>
            <a:ext cx="1189250" cy="70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Shape 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6650" y="6003448"/>
            <a:ext cx="1929700" cy="80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Shape 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60600" y="6268262"/>
            <a:ext cx="1800274" cy="500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182575" y="397600"/>
            <a:ext cx="2138999" cy="698699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i="1" lang="it" sz="30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</a:t>
            </a:r>
          </a:p>
        </p:txBody>
      </p:sp>
      <p:pic>
        <p:nvPicPr>
          <p:cNvPr id="59" name="Shape 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100" y="1796575"/>
            <a:ext cx="4687424" cy="215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Shape 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9450" y="1796575"/>
            <a:ext cx="3022625" cy="4222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100" y="4071100"/>
            <a:ext cx="4687424" cy="19480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/>
          <p:nvPr/>
        </p:nvSpPr>
        <p:spPr>
          <a:xfrm>
            <a:off x="5578150" y="1896875"/>
            <a:ext cx="2138999" cy="1412699"/>
          </a:xfrm>
          <a:prstGeom prst="wedgeRoundRectCallout">
            <a:avLst>
              <a:gd fmla="val -8070" name="adj1"/>
              <a:gd fmla="val 61389" name="adj2"/>
              <a:gd fmla="val 0" name="adj3"/>
            </a:avLst>
          </a:prstGeom>
          <a:solidFill>
            <a:srgbClr val="FFE599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800">
                <a:latin typeface="Helvetica Neue"/>
                <a:ea typeface="Helvetica Neue"/>
                <a:cs typeface="Helvetica Neue"/>
                <a:sym typeface="Helvetica Neue"/>
              </a:rPr>
              <a:t>MA QUANDO PASSA???</a:t>
            </a:r>
          </a:p>
          <a:p>
            <a:pPr lvl="0">
              <a:spcBef>
                <a:spcPts val="0"/>
              </a:spcBef>
              <a:buNone/>
            </a:pPr>
            <a:r>
              <a:rPr lang="it" sz="1800">
                <a:latin typeface="Helvetica Neue"/>
                <a:ea typeface="Helvetica Neue"/>
                <a:cs typeface="Helvetica Neue"/>
                <a:sym typeface="Helvetica Neue"/>
              </a:rPr>
              <a:t>SONO QUI DA UN'ORA!!!</a:t>
            </a:r>
          </a:p>
        </p:txBody>
      </p:sp>
      <p:sp>
        <p:nvSpPr>
          <p:cNvPr id="63" name="Shape 63"/>
          <p:cNvSpPr/>
          <p:nvPr/>
        </p:nvSpPr>
        <p:spPr>
          <a:xfrm>
            <a:off x="3152725" y="4111550"/>
            <a:ext cx="1316400" cy="698699"/>
          </a:xfrm>
          <a:prstGeom prst="flowChartAlternateProcess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" name="Shape 64"/>
          <p:cNvSpPr/>
          <p:nvPr/>
        </p:nvSpPr>
        <p:spPr>
          <a:xfrm>
            <a:off x="698800" y="4071100"/>
            <a:ext cx="2282700" cy="593699"/>
          </a:xfrm>
          <a:prstGeom prst="wedgeRoundRectCallout">
            <a:avLst>
              <a:gd fmla="val -3206" name="adj1"/>
              <a:gd fmla="val 114389" name="adj2"/>
              <a:gd fmla="val 0" name="adj3"/>
            </a:avLst>
          </a:prstGeom>
          <a:solidFill>
            <a:srgbClr val="FFE599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>
                <a:latin typeface="Helvetica Neue"/>
                <a:ea typeface="Helvetica Neue"/>
                <a:cs typeface="Helvetica Neue"/>
                <a:sym typeface="Helvetica Neue"/>
              </a:rPr>
              <a:t>Dall'Ufficio Informazioni non sanno dirci nulla!</a:t>
            </a:r>
          </a:p>
        </p:txBody>
      </p:sp>
      <p:sp>
        <p:nvSpPr>
          <p:cNvPr id="65" name="Shape 65"/>
          <p:cNvSpPr/>
          <p:nvPr/>
        </p:nvSpPr>
        <p:spPr>
          <a:xfrm>
            <a:off x="606275" y="1896875"/>
            <a:ext cx="1976400" cy="593699"/>
          </a:xfrm>
          <a:prstGeom prst="wedgeRoundRectCallout">
            <a:avLst>
              <a:gd fmla="val -1894" name="adj1"/>
              <a:gd fmla="val 99036" name="adj2"/>
              <a:gd fmla="val 0" name="adj3"/>
            </a:avLst>
          </a:prstGeom>
          <a:solidFill>
            <a:srgbClr val="FFE599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>
                <a:latin typeface="Helvetica Neue"/>
                <a:ea typeface="Helvetica Neue"/>
                <a:cs typeface="Helvetica Neue"/>
                <a:sym typeface="Helvetica Neue"/>
              </a:rPr>
              <a:t>Forse è già passato?</a:t>
            </a:r>
          </a:p>
        </p:txBody>
      </p:sp>
      <p:sp>
        <p:nvSpPr>
          <p:cNvPr id="66" name="Shape 66"/>
          <p:cNvSpPr/>
          <p:nvPr/>
        </p:nvSpPr>
        <p:spPr>
          <a:xfrm>
            <a:off x="3135862" y="1896875"/>
            <a:ext cx="1889100" cy="593699"/>
          </a:xfrm>
          <a:prstGeom prst="wedgeRoundRectCallout">
            <a:avLst>
              <a:gd fmla="val -36335" name="adj1"/>
              <a:gd fmla="val 104927" name="adj2"/>
              <a:gd fmla="val 0" name="adj3"/>
            </a:avLst>
          </a:prstGeom>
          <a:solidFill>
            <a:srgbClr val="FFE599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>
                <a:latin typeface="Helvetica Neue"/>
                <a:ea typeface="Helvetica Neue"/>
                <a:cs typeface="Helvetica Neue"/>
                <a:sym typeface="Helvetica Neue"/>
              </a:rPr>
              <a:t>Ci sarà stato qualche sciopero?</a:t>
            </a:r>
          </a:p>
        </p:txBody>
      </p:sp>
      <p:sp>
        <p:nvSpPr>
          <p:cNvPr id="67" name="Shape 67"/>
          <p:cNvSpPr txBox="1"/>
          <p:nvPr/>
        </p:nvSpPr>
        <p:spPr>
          <a:xfrm>
            <a:off x="7730975" y="6386100"/>
            <a:ext cx="1318799" cy="471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it" sz="1800">
                <a:latin typeface="Helvetica Neue"/>
                <a:ea typeface="Helvetica Neue"/>
                <a:cs typeface="Helvetica Neue"/>
                <a:sym typeface="Helvetica Neue"/>
              </a:rPr>
              <a:t>Magic</a:t>
            </a:r>
            <a:r>
              <a:rPr b="1" i="1" lang="it" sz="18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/>
        </p:nvSpPr>
        <p:spPr>
          <a:xfrm>
            <a:off x="182575" y="397600"/>
            <a:ext cx="2138999" cy="698699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i="1" lang="it" sz="30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Timeline</a:t>
            </a:r>
          </a:p>
        </p:txBody>
      </p:sp>
      <p:sp>
        <p:nvSpPr>
          <p:cNvPr id="180" name="Shape 180"/>
          <p:cNvSpPr/>
          <p:nvPr/>
        </p:nvSpPr>
        <p:spPr>
          <a:xfrm>
            <a:off x="709500" y="4241600"/>
            <a:ext cx="1199" cy="1088699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 txBox="1"/>
          <p:nvPr/>
        </p:nvSpPr>
        <p:spPr>
          <a:xfrm>
            <a:off x="182575" y="5259925"/>
            <a:ext cx="1048500" cy="617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it">
                <a:latin typeface="Helvetica Neue"/>
                <a:ea typeface="Helvetica Neue"/>
                <a:cs typeface="Helvetica Neue"/>
                <a:sym typeface="Helvetica Neue"/>
              </a:rPr>
              <a:t>Start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x="1052975" y="5498100"/>
            <a:ext cx="1048500" cy="617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i="1" lang="it">
                <a:latin typeface="Helvetica Neue"/>
                <a:ea typeface="Helvetica Neue"/>
                <a:cs typeface="Helvetica Neue"/>
                <a:sym typeface="Helvetica Neue"/>
              </a:rPr>
              <a:t>Alpha Version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i="1" lang="it">
                <a:latin typeface="Helvetica Neue"/>
                <a:ea typeface="Helvetica Neue"/>
                <a:cs typeface="Helvetica Neue"/>
                <a:sym typeface="Helvetica Neue"/>
              </a:rPr>
              <a:t>Rende e Cosenza</a:t>
            </a:r>
          </a:p>
        </p:txBody>
      </p:sp>
      <p:cxnSp>
        <p:nvCxnSpPr>
          <p:cNvPr id="183" name="Shape 183"/>
          <p:cNvCxnSpPr/>
          <p:nvPr/>
        </p:nvCxnSpPr>
        <p:spPr>
          <a:xfrm>
            <a:off x="1566725" y="3325275"/>
            <a:ext cx="21000" cy="21201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84" name="Shape 184"/>
          <p:cNvSpPr/>
          <p:nvPr/>
        </p:nvSpPr>
        <p:spPr>
          <a:xfrm>
            <a:off x="8278775" y="4237550"/>
            <a:ext cx="1199" cy="1088699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" name="Shape 185"/>
          <p:cNvSpPr txBox="1"/>
          <p:nvPr/>
        </p:nvSpPr>
        <p:spPr>
          <a:xfrm>
            <a:off x="185850" y="3189650"/>
            <a:ext cx="1275000" cy="296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it" sz="1800">
                <a:latin typeface="Helvetica Neue"/>
                <a:ea typeface="Helvetica Neue"/>
                <a:cs typeface="Helvetica Neue"/>
                <a:sym typeface="Helvetica Neue"/>
              </a:rPr>
              <a:t>15/11/12</a:t>
            </a:r>
          </a:p>
        </p:txBody>
      </p:sp>
      <p:sp>
        <p:nvSpPr>
          <p:cNvPr id="186" name="Shape 186"/>
          <p:cNvSpPr txBox="1"/>
          <p:nvPr/>
        </p:nvSpPr>
        <p:spPr>
          <a:xfrm>
            <a:off x="996425" y="2062287"/>
            <a:ext cx="1161599" cy="296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it" sz="1800">
                <a:latin typeface="Helvetica Neue"/>
                <a:ea typeface="Helvetica Neue"/>
                <a:cs typeface="Helvetica Neue"/>
                <a:sym typeface="Helvetica Neue"/>
              </a:rPr>
              <a:t>06/01/13</a:t>
            </a:r>
          </a:p>
        </p:txBody>
      </p:sp>
      <p:pic>
        <p:nvPicPr>
          <p:cNvPr id="187" name="Shape 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7783" y="2800350"/>
            <a:ext cx="765187" cy="38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8000" y="2718762"/>
            <a:ext cx="628899" cy="55247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/>
          <p:nvPr/>
        </p:nvSpPr>
        <p:spPr>
          <a:xfrm>
            <a:off x="7698576" y="5326237"/>
            <a:ext cx="1161599" cy="617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it">
                <a:latin typeface="Helvetica Neue"/>
                <a:ea typeface="Helvetica Neue"/>
                <a:cs typeface="Helvetica Neue"/>
                <a:sym typeface="Helvetica Neue"/>
              </a:rPr>
              <a:t>Advertising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6249850" y="5272375"/>
            <a:ext cx="1275000" cy="617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it" sz="1600">
                <a:latin typeface="Helvetica Neue"/>
                <a:ea typeface="Helvetica Neue"/>
                <a:cs typeface="Helvetica Neue"/>
                <a:sym typeface="Helvetica Neue"/>
              </a:rPr>
              <a:t>Magic</a:t>
            </a:r>
            <a:r>
              <a:rPr b="1" i="1" lang="it" sz="16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</a:t>
            </a:r>
            <a:r>
              <a:rPr i="1" lang="it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it">
                <a:latin typeface="Helvetica Neue"/>
                <a:ea typeface="Helvetica Neue"/>
                <a:cs typeface="Helvetica Neue"/>
                <a:sym typeface="Helvetica Neue"/>
              </a:rPr>
              <a:t>on App Store</a:t>
            </a:r>
          </a:p>
        </p:txBody>
      </p:sp>
      <p:cxnSp>
        <p:nvCxnSpPr>
          <p:cNvPr id="191" name="Shape 191"/>
          <p:cNvCxnSpPr/>
          <p:nvPr/>
        </p:nvCxnSpPr>
        <p:spPr>
          <a:xfrm>
            <a:off x="6874350" y="3325275"/>
            <a:ext cx="16200" cy="19563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92" name="Shape 192"/>
          <p:cNvSpPr txBox="1"/>
          <p:nvPr/>
        </p:nvSpPr>
        <p:spPr>
          <a:xfrm>
            <a:off x="5124525" y="3280500"/>
            <a:ext cx="1048500" cy="296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" name="Shape 193"/>
          <p:cNvSpPr txBox="1"/>
          <p:nvPr/>
        </p:nvSpPr>
        <p:spPr>
          <a:xfrm>
            <a:off x="2442862" y="2021350"/>
            <a:ext cx="1275000" cy="471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i="1" lang="it" sz="1800">
                <a:latin typeface="Helvetica Neue"/>
                <a:ea typeface="Helvetica Neue"/>
                <a:cs typeface="Helvetica Neue"/>
                <a:sym typeface="Helvetica Neue"/>
              </a:rPr>
              <a:t>30/06/13</a:t>
            </a:r>
          </a:p>
        </p:txBody>
      </p:sp>
      <p:sp>
        <p:nvSpPr>
          <p:cNvPr id="194" name="Shape 194"/>
          <p:cNvSpPr txBox="1"/>
          <p:nvPr/>
        </p:nvSpPr>
        <p:spPr>
          <a:xfrm>
            <a:off x="6094300" y="2021350"/>
            <a:ext cx="1428000" cy="471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it" sz="1800">
                <a:latin typeface="Helvetica Neue"/>
                <a:ea typeface="Helvetica Neue"/>
                <a:cs typeface="Helvetica Neue"/>
                <a:sym typeface="Helvetica Neue"/>
              </a:rPr>
              <a:t>Tra 6 Mesi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7522300" y="3102200"/>
            <a:ext cx="1394699" cy="471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it" sz="1800">
                <a:latin typeface="Helvetica Neue"/>
                <a:ea typeface="Helvetica Neue"/>
                <a:cs typeface="Helvetica Neue"/>
                <a:sym typeface="Helvetica Neue"/>
              </a:rPr>
              <a:t>Tra 18 Mesi</a:t>
            </a:r>
          </a:p>
        </p:txBody>
      </p:sp>
      <p:cxnSp>
        <p:nvCxnSpPr>
          <p:cNvPr id="196" name="Shape 196"/>
          <p:cNvCxnSpPr>
            <a:stCxn id="180" idx="6"/>
          </p:cNvCxnSpPr>
          <p:nvPr/>
        </p:nvCxnSpPr>
        <p:spPr>
          <a:xfrm flipH="1" rot="10800000">
            <a:off x="710400" y="4761649"/>
            <a:ext cx="8211600" cy="2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97" name="Shape 197"/>
          <p:cNvSpPr txBox="1"/>
          <p:nvPr/>
        </p:nvSpPr>
        <p:spPr>
          <a:xfrm>
            <a:off x="7730975" y="6386100"/>
            <a:ext cx="1318799" cy="471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it" sz="1800">
                <a:latin typeface="Helvetica Neue"/>
                <a:ea typeface="Helvetica Neue"/>
                <a:cs typeface="Helvetica Neue"/>
                <a:sym typeface="Helvetica Neue"/>
              </a:rPr>
              <a:t>Magic</a:t>
            </a:r>
            <a:r>
              <a:rPr b="1" i="1" lang="it" sz="18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</a:t>
            </a:r>
          </a:p>
        </p:txBody>
      </p:sp>
      <p:cxnSp>
        <p:nvCxnSpPr>
          <p:cNvPr id="198" name="Shape 198"/>
          <p:cNvCxnSpPr/>
          <p:nvPr/>
        </p:nvCxnSpPr>
        <p:spPr>
          <a:xfrm>
            <a:off x="3069862" y="3325275"/>
            <a:ext cx="21000" cy="21201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99" name="Shape 199"/>
          <p:cNvSpPr txBox="1"/>
          <p:nvPr/>
        </p:nvSpPr>
        <p:spPr>
          <a:xfrm>
            <a:off x="2442862" y="5445375"/>
            <a:ext cx="1275000" cy="617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i="1" lang="it">
                <a:latin typeface="Helvetica Neue"/>
                <a:ea typeface="Helvetica Neue"/>
                <a:cs typeface="Helvetica Neue"/>
                <a:sym typeface="Helvetica Neue"/>
              </a:rPr>
              <a:t>Beta Version</a:t>
            </a:r>
          </a:p>
        </p:txBody>
      </p:sp>
      <p:pic>
        <p:nvPicPr>
          <p:cNvPr id="200" name="Shape 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0325" y="2512944"/>
            <a:ext cx="513800" cy="6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233" y="3734050"/>
            <a:ext cx="765187" cy="38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6782" y="3734050"/>
            <a:ext cx="765187" cy="38929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/>
          <p:nvPr/>
        </p:nvSpPr>
        <p:spPr>
          <a:xfrm>
            <a:off x="3173312" y="4563750"/>
            <a:ext cx="3600899" cy="150899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4" name="Shape 204"/>
          <p:cNvSpPr txBox="1"/>
          <p:nvPr/>
        </p:nvSpPr>
        <p:spPr>
          <a:xfrm>
            <a:off x="3844150" y="2896650"/>
            <a:ext cx="2424600" cy="1461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it"/>
              <a:t>Raggiungimento 30% studenti Unical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it"/>
              <a:t>Beta Chiusa su Pisa</a:t>
            </a:r>
          </a:p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it" sz="1800"/>
              <a:t>[50k]</a:t>
            </a:r>
          </a:p>
        </p:txBody>
      </p:sp>
      <p:cxnSp>
        <p:nvCxnSpPr>
          <p:cNvPr id="205" name="Shape 205"/>
          <p:cNvCxnSpPr/>
          <p:nvPr/>
        </p:nvCxnSpPr>
        <p:spPr>
          <a:xfrm rot="10800000">
            <a:off x="4174450" y="4722949"/>
            <a:ext cx="2399" cy="45810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06" name="Shape 206"/>
          <p:cNvSpPr txBox="1"/>
          <p:nvPr/>
        </p:nvSpPr>
        <p:spPr>
          <a:xfrm>
            <a:off x="3594850" y="5189350"/>
            <a:ext cx="1161599" cy="87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it">
                <a:latin typeface="Helvetica Neue"/>
                <a:ea typeface="Helvetica Neue"/>
                <a:cs typeface="Helvetica Neue"/>
                <a:sym typeface="Helvetica Neue"/>
              </a:rPr>
              <a:t>Oggi 320 utenti</a:t>
            </a:r>
          </a:p>
        </p:txBody>
      </p:sp>
      <p:sp>
        <p:nvSpPr>
          <p:cNvPr id="207" name="Shape 207"/>
          <p:cNvSpPr txBox="1"/>
          <p:nvPr/>
        </p:nvSpPr>
        <p:spPr>
          <a:xfrm>
            <a:off x="1658974" y="3557750"/>
            <a:ext cx="1275000" cy="1228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it"/>
              <a:t>Inizio Testing Cosenza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/>
        </p:nvSpPr>
        <p:spPr>
          <a:xfrm>
            <a:off x="182575" y="397600"/>
            <a:ext cx="2454000" cy="698699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it" sz="3000">
                <a:latin typeface="Helvetica Neue"/>
                <a:ea typeface="Helvetica Neue"/>
                <a:cs typeface="Helvetica Neue"/>
                <a:sym typeface="Helvetica Neue"/>
              </a:rPr>
              <a:t>Magic</a:t>
            </a:r>
            <a:r>
              <a:rPr b="1" i="1" lang="it" sz="30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Team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1914375" y="1826300"/>
            <a:ext cx="6798600" cy="137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i="1" lang="it" sz="2400">
                <a:latin typeface="Helvetica Neue"/>
                <a:ea typeface="Helvetica Neue"/>
                <a:cs typeface="Helvetica Neue"/>
                <a:sym typeface="Helvetica Neue"/>
              </a:rPr>
              <a:t>System Administrator</a:t>
            </a:r>
            <a:r>
              <a:rPr lang="it" sz="2400">
                <a:latin typeface="Helvetica Neue"/>
                <a:ea typeface="Helvetica Neue"/>
                <a:cs typeface="Helvetica Neue"/>
                <a:sym typeface="Helvetica Neue"/>
              </a:rPr>
              <a:t> @</a:t>
            </a:r>
            <a:r>
              <a:rPr b="1" lang="it" sz="2400">
                <a:latin typeface="Helvetica Neue"/>
                <a:ea typeface="Helvetica Neue"/>
                <a:cs typeface="Helvetica Neue"/>
                <a:sym typeface="Helvetica Neue"/>
              </a:rPr>
              <a:t>Magic</a:t>
            </a:r>
            <a:r>
              <a:rPr b="1" i="1" lang="it" sz="24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</a:t>
            </a:r>
            <a:r>
              <a:rPr lang="it" sz="24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it" sz="1800">
                <a:latin typeface="Helvetica Neue"/>
                <a:ea typeface="Helvetica Neue"/>
                <a:cs typeface="Helvetica Neue"/>
                <a:sym typeface="Helvetica Neue"/>
              </a:rPr>
              <a:t>Systems Engineer @Herzum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it" sz="1800">
                <a:latin typeface="Helvetica Neue"/>
                <a:ea typeface="Helvetica Neue"/>
                <a:cs typeface="Helvetica Neue"/>
                <a:sym typeface="Helvetica Neue"/>
              </a:rPr>
              <a:t>Project Manager @SCS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Shape 214"/>
          <p:cNvSpPr txBox="1"/>
          <p:nvPr/>
        </p:nvSpPr>
        <p:spPr>
          <a:xfrm>
            <a:off x="1914375" y="3373487"/>
            <a:ext cx="5437500" cy="137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i="1" lang="it" sz="2400">
                <a:latin typeface="Helvetica Neue"/>
                <a:ea typeface="Helvetica Neue"/>
                <a:cs typeface="Helvetica Neue"/>
                <a:sym typeface="Helvetica Neue"/>
              </a:rPr>
              <a:t>Data Manager</a:t>
            </a:r>
            <a:r>
              <a:rPr lang="it" sz="2400">
                <a:latin typeface="Helvetica Neue"/>
                <a:ea typeface="Helvetica Neue"/>
                <a:cs typeface="Helvetica Neue"/>
                <a:sym typeface="Helvetica Neue"/>
              </a:rPr>
              <a:t> @</a:t>
            </a:r>
            <a:r>
              <a:rPr b="1" lang="it" sz="2400">
                <a:latin typeface="Helvetica Neue"/>
                <a:ea typeface="Helvetica Neue"/>
                <a:cs typeface="Helvetica Neue"/>
                <a:sym typeface="Helvetica Neue"/>
              </a:rPr>
              <a:t>Magic</a:t>
            </a:r>
            <a:r>
              <a:rPr b="1" i="1" lang="it" sz="24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</a:t>
            </a:r>
            <a:r>
              <a:rPr lang="it" sz="24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it" sz="1800">
                <a:latin typeface="Helvetica Neue"/>
                <a:ea typeface="Helvetica Neue"/>
                <a:cs typeface="Helvetica Neue"/>
                <a:sym typeface="Helvetica Neue"/>
              </a:rPr>
              <a:t>Analytics Office @Condomani.it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it" sz="1800">
                <a:latin typeface="Helvetica Neue"/>
                <a:ea typeface="Helvetica Neue"/>
                <a:cs typeface="Helvetica Neue"/>
                <a:sym typeface="Helvetica Neue"/>
              </a:rPr>
              <a:t>Data Analyst @UniCal &amp; @Regione Calabria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1914375" y="4920675"/>
            <a:ext cx="5437500" cy="137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i="1" lang="it" sz="2400">
                <a:latin typeface="Helvetica Neue"/>
                <a:ea typeface="Helvetica Neue"/>
                <a:cs typeface="Helvetica Neue"/>
                <a:sym typeface="Helvetica Neue"/>
              </a:rPr>
              <a:t>Developer</a:t>
            </a:r>
            <a:r>
              <a:rPr lang="it" sz="2400">
                <a:latin typeface="Helvetica Neue"/>
                <a:ea typeface="Helvetica Neue"/>
                <a:cs typeface="Helvetica Neue"/>
                <a:sym typeface="Helvetica Neue"/>
              </a:rPr>
              <a:t> @</a:t>
            </a:r>
            <a:r>
              <a:rPr b="1" lang="it" sz="2400">
                <a:latin typeface="Helvetica Neue"/>
                <a:ea typeface="Helvetica Neue"/>
                <a:cs typeface="Helvetica Neue"/>
                <a:sym typeface="Helvetica Neue"/>
              </a:rPr>
              <a:t>Magic</a:t>
            </a:r>
            <a:r>
              <a:rPr b="1" i="1" lang="it" sz="24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</a:t>
            </a:r>
            <a:r>
              <a:rPr lang="it" sz="24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it" sz="1800">
                <a:latin typeface="Helvetica Neue"/>
                <a:ea typeface="Helvetica Neue"/>
                <a:cs typeface="Helvetica Neue"/>
                <a:sym typeface="Helvetica Neue"/>
              </a:rPr>
              <a:t>Mobile Developer @Condomani.it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it" sz="1800">
                <a:latin typeface="Helvetica Neue"/>
                <a:ea typeface="Helvetica Neue"/>
                <a:cs typeface="Helvetica Neue"/>
                <a:sym typeface="Helvetica Neue"/>
              </a:rPr>
              <a:t>Majoring in Computer Engineering @UniCal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492575" y="2972465"/>
            <a:ext cx="1169999" cy="322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428675" y="6115875"/>
            <a:ext cx="1297799" cy="251699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" name="Shape 218"/>
          <p:cNvSpPr txBox="1"/>
          <p:nvPr/>
        </p:nvSpPr>
        <p:spPr>
          <a:xfrm>
            <a:off x="356675" y="6115875"/>
            <a:ext cx="1441799" cy="471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it" sz="1800">
                <a:latin typeface="Helvetica Neue"/>
                <a:ea typeface="Helvetica Neue"/>
                <a:cs typeface="Helvetica Neue"/>
                <a:sym typeface="Helvetica Neue"/>
              </a:rPr>
              <a:t>Giuseppe</a:t>
            </a:r>
          </a:p>
        </p:txBody>
      </p:sp>
      <p:sp>
        <p:nvSpPr>
          <p:cNvPr id="219" name="Shape 219"/>
          <p:cNvSpPr txBox="1"/>
          <p:nvPr/>
        </p:nvSpPr>
        <p:spPr>
          <a:xfrm>
            <a:off x="7366775" y="4443062"/>
            <a:ext cx="1169999" cy="178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it" sz="1800">
                <a:latin typeface="Helvetica Neue"/>
                <a:ea typeface="Helvetica Neue"/>
                <a:cs typeface="Helvetica Neue"/>
                <a:sym typeface="Helvetica Neue"/>
              </a:rPr>
              <a:t>NICOLA</a:t>
            </a:r>
          </a:p>
        </p:txBody>
      </p:sp>
      <p:sp>
        <p:nvSpPr>
          <p:cNvPr id="220" name="Shape 220"/>
          <p:cNvSpPr/>
          <p:nvPr/>
        </p:nvSpPr>
        <p:spPr>
          <a:xfrm>
            <a:off x="7409075" y="4532387"/>
            <a:ext cx="1085399" cy="251699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1" name="Shape 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7425" y="3200400"/>
            <a:ext cx="1557700" cy="160817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 txBox="1"/>
          <p:nvPr/>
        </p:nvSpPr>
        <p:spPr>
          <a:xfrm>
            <a:off x="7167375" y="4688900"/>
            <a:ext cx="1297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it" sz="1800">
                <a:latin typeface="Helvetica Neue"/>
                <a:ea typeface="Helvetica Neue"/>
                <a:cs typeface="Helvetica Neue"/>
                <a:sym typeface="Helvetica Neue"/>
              </a:rPr>
              <a:t>Nicola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717175" y="3200400"/>
            <a:ext cx="8366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it" sz="1800">
                <a:latin typeface="Helvetica Neue"/>
                <a:ea typeface="Helvetica Neue"/>
                <a:cs typeface="Helvetica Neue"/>
                <a:sym typeface="Helvetica Neue"/>
              </a:rPr>
              <a:t>Aldo</a:t>
            </a:r>
          </a:p>
        </p:txBody>
      </p:sp>
      <p:pic>
        <p:nvPicPr>
          <p:cNvPr id="224" name="Shape 2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674" y="1672912"/>
            <a:ext cx="1557699" cy="168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8724" y="4747825"/>
            <a:ext cx="1557700" cy="149802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 txBox="1"/>
          <p:nvPr/>
        </p:nvSpPr>
        <p:spPr>
          <a:xfrm>
            <a:off x="7730975" y="6386100"/>
            <a:ext cx="1318799" cy="471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it" sz="1800">
                <a:latin typeface="Helvetica Neue"/>
                <a:ea typeface="Helvetica Neue"/>
                <a:cs typeface="Helvetica Neue"/>
                <a:sym typeface="Helvetica Neue"/>
              </a:rPr>
              <a:t>Magic</a:t>
            </a:r>
            <a:r>
              <a:rPr b="1" i="1" lang="it" sz="18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/>
        </p:nvSpPr>
        <p:spPr>
          <a:xfrm>
            <a:off x="182575" y="397600"/>
            <a:ext cx="2011499" cy="698699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i="1" lang="it" sz="30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Funding</a:t>
            </a:r>
          </a:p>
        </p:txBody>
      </p:sp>
      <p:sp>
        <p:nvSpPr>
          <p:cNvPr id="232" name="Shape 232"/>
          <p:cNvSpPr/>
          <p:nvPr/>
        </p:nvSpPr>
        <p:spPr>
          <a:xfrm>
            <a:off x="428675" y="6115875"/>
            <a:ext cx="1297799" cy="251699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3" name="Shape 233"/>
          <p:cNvSpPr txBox="1"/>
          <p:nvPr/>
        </p:nvSpPr>
        <p:spPr>
          <a:xfrm>
            <a:off x="7730975" y="6386100"/>
            <a:ext cx="1318799" cy="471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it" sz="1800">
                <a:latin typeface="Helvetica Neue"/>
                <a:ea typeface="Helvetica Neue"/>
                <a:cs typeface="Helvetica Neue"/>
                <a:sym typeface="Helvetica Neue"/>
              </a:rPr>
              <a:t>Magic</a:t>
            </a:r>
            <a:r>
              <a:rPr b="1" i="1" lang="it" sz="18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</a:t>
            </a:r>
          </a:p>
        </p:txBody>
      </p:sp>
      <p:pic>
        <p:nvPicPr>
          <p:cNvPr id="234" name="Shape 2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575" y="3293825"/>
            <a:ext cx="2715899" cy="1997799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 txBox="1"/>
          <p:nvPr/>
        </p:nvSpPr>
        <p:spPr>
          <a:xfrm>
            <a:off x="788075" y="3293825"/>
            <a:ext cx="1297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it">
                <a:latin typeface="Helvetica Neue"/>
                <a:ea typeface="Helvetica Neue"/>
                <a:cs typeface="Helvetica Neue"/>
                <a:sym typeface="Helvetica Neue"/>
              </a:rPr>
              <a:t>Team 35%</a:t>
            </a:r>
          </a:p>
        </p:txBody>
      </p:sp>
      <p:pic>
        <p:nvPicPr>
          <p:cNvPr id="236" name="Shape 2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0725" y="3697150"/>
            <a:ext cx="1802812" cy="158664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 txBox="1"/>
          <p:nvPr/>
        </p:nvSpPr>
        <p:spPr>
          <a:xfrm>
            <a:off x="3391425" y="3293825"/>
            <a:ext cx="2232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it">
                <a:latin typeface="Helvetica Neue"/>
                <a:ea typeface="Helvetica Neue"/>
                <a:cs typeface="Helvetica Neue"/>
                <a:sym typeface="Helvetica Neue"/>
              </a:rPr>
              <a:t>Marketing 50%</a:t>
            </a:r>
          </a:p>
        </p:txBody>
      </p:sp>
      <p:pic>
        <p:nvPicPr>
          <p:cNvPr id="238" name="Shape 2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4125" y="3830800"/>
            <a:ext cx="2063275" cy="158664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/>
        </p:nvSpPr>
        <p:spPr>
          <a:xfrm>
            <a:off x="6484212" y="3293825"/>
            <a:ext cx="1943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it">
                <a:latin typeface="Helvetica Neue"/>
                <a:ea typeface="Helvetica Neue"/>
                <a:cs typeface="Helvetica Neue"/>
                <a:sym typeface="Helvetica Neue"/>
              </a:rPr>
              <a:t>Sede 5%</a:t>
            </a:r>
          </a:p>
        </p:txBody>
      </p:sp>
      <p:pic>
        <p:nvPicPr>
          <p:cNvPr id="240" name="Shape 2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92125" y="5499062"/>
            <a:ext cx="2481249" cy="111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 txBox="1"/>
          <p:nvPr/>
        </p:nvSpPr>
        <p:spPr>
          <a:xfrm>
            <a:off x="3743450" y="582870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it">
                <a:latin typeface="Helvetica Neue"/>
                <a:ea typeface="Helvetica Neue"/>
                <a:cs typeface="Helvetica Neue"/>
                <a:sym typeface="Helvetica Neue"/>
              </a:rPr>
              <a:t>Spese generali/attrezzature 10%</a:t>
            </a:r>
          </a:p>
        </p:txBody>
      </p:sp>
      <p:sp>
        <p:nvSpPr>
          <p:cNvPr id="242" name="Shape 242"/>
          <p:cNvSpPr txBox="1"/>
          <p:nvPr/>
        </p:nvSpPr>
        <p:spPr>
          <a:xfrm>
            <a:off x="1166775" y="1677775"/>
            <a:ext cx="7091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it" sz="4800">
                <a:latin typeface="Helvetica Neue"/>
                <a:ea typeface="Helvetica Neue"/>
                <a:cs typeface="Helvetica Neue"/>
                <a:sym typeface="Helvetica Neue"/>
              </a:rPr>
              <a:t>300.000€ </a:t>
            </a:r>
            <a:r>
              <a:rPr lang="it">
                <a:latin typeface="Helvetica Neue"/>
                <a:ea typeface="Helvetica Neue"/>
                <a:cs typeface="Helvetica Neue"/>
                <a:sym typeface="Helvetica Neue"/>
              </a:rPr>
              <a:t>Obiettivo 50.000 utenti in 18 mesi</a:t>
            </a:r>
          </a:p>
          <a:p>
            <a:pPr lvl="0">
              <a:spcBef>
                <a:spcPts val="0"/>
              </a:spcBef>
              <a:buNone/>
            </a:pPr>
            <a:r>
              <a:rPr lang="it">
                <a:latin typeface="Helvetica Neue"/>
                <a:ea typeface="Helvetica Neue"/>
                <a:cs typeface="Helvetica Neue"/>
                <a:sym typeface="Helvetica Neue"/>
              </a:rPr>
              <a:t>di cui  </a:t>
            </a:r>
            <a:r>
              <a:rPr b="1" lang="it" sz="3000">
                <a:latin typeface="Helvetica Neue"/>
                <a:ea typeface="Helvetica Neue"/>
                <a:cs typeface="Helvetica Neue"/>
                <a:sym typeface="Helvetica Neue"/>
              </a:rPr>
              <a:t>50.000€</a:t>
            </a:r>
            <a:r>
              <a:rPr lang="it">
                <a:latin typeface="Helvetica Neue"/>
                <a:ea typeface="Helvetica Neue"/>
                <a:cs typeface="Helvetica Neue"/>
                <a:sym typeface="Helvetica Neue"/>
              </a:rPr>
              <a:t> Per i prossimi 6 mesi sviluppo e testing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182575" y="397600"/>
            <a:ext cx="2541300" cy="698699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i="1" lang="it" sz="30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(B)US?</a:t>
            </a:r>
          </a:p>
        </p:txBody>
      </p:sp>
      <p:sp>
        <p:nvSpPr>
          <p:cNvPr id="248" name="Shape 248"/>
          <p:cNvSpPr txBox="1"/>
          <p:nvPr/>
        </p:nvSpPr>
        <p:spPr>
          <a:xfrm>
            <a:off x="341275" y="1933900"/>
            <a:ext cx="8369399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it" sz="3000">
                <a:latin typeface="Helvetica Neue"/>
                <a:ea typeface="Helvetica Neue"/>
                <a:cs typeface="Helvetica Neue"/>
                <a:sym typeface="Helvetica Neue"/>
              </a:rPr>
              <a:t>È </a:t>
            </a:r>
            <a:r>
              <a:rPr b="1" i="1" lang="it" sz="3000">
                <a:latin typeface="Helvetica Neue"/>
                <a:ea typeface="Helvetica Neue"/>
                <a:cs typeface="Helvetica Neue"/>
                <a:sym typeface="Helvetica Neue"/>
              </a:rPr>
              <a:t>semplice</a:t>
            </a:r>
            <a:r>
              <a:rPr i="1" lang="it" sz="3000">
                <a:latin typeface="Helvetica Neue"/>
                <a:ea typeface="Helvetica Neue"/>
                <a:cs typeface="Helvetica Neue"/>
                <a:sym typeface="Helvetica Neue"/>
              </a:rPr>
              <a:t>, è </a:t>
            </a:r>
            <a:r>
              <a:rPr b="1" i="1" lang="it" sz="3000">
                <a:latin typeface="Helvetica Neue"/>
                <a:ea typeface="Helvetica Neue"/>
                <a:cs typeface="Helvetica Neue"/>
                <a:sym typeface="Helvetica Neue"/>
              </a:rPr>
              <a:t>social</a:t>
            </a:r>
            <a:r>
              <a:rPr i="1" lang="it" sz="3000">
                <a:latin typeface="Helvetica Neue"/>
                <a:ea typeface="Helvetica Neue"/>
                <a:cs typeface="Helvetica Neue"/>
                <a:sym typeface="Helvetica Neue"/>
              </a:rPr>
              <a:t>, è </a:t>
            </a:r>
            <a:r>
              <a:rPr b="1" i="1" lang="it" sz="3000">
                <a:latin typeface="Helvetica Neue"/>
                <a:ea typeface="Helvetica Neue"/>
                <a:cs typeface="Helvetica Neue"/>
                <a:sym typeface="Helvetica Neue"/>
              </a:rPr>
              <a:t>green</a:t>
            </a:r>
            <a:r>
              <a:rPr i="1" lang="it" sz="3000">
                <a:latin typeface="Helvetica Neue"/>
                <a:ea typeface="Helvetica Neue"/>
                <a:cs typeface="Helvetica Neue"/>
                <a:sym typeface="Helvetica Neue"/>
              </a:rPr>
              <a:t>, è </a:t>
            </a:r>
            <a:r>
              <a:rPr b="1" lang="it" sz="3000">
                <a:latin typeface="Helvetica Neue"/>
                <a:ea typeface="Helvetica Neue"/>
                <a:cs typeface="Helvetica Neue"/>
                <a:sym typeface="Helvetica Neue"/>
              </a:rPr>
              <a:t>Magic</a:t>
            </a:r>
            <a:r>
              <a:rPr b="1" i="1" lang="it" sz="30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</a:t>
            </a:r>
            <a:r>
              <a:rPr i="1" lang="it" sz="3000">
                <a:latin typeface="Helvetica Neue"/>
                <a:ea typeface="Helvetica Neue"/>
                <a:cs typeface="Helvetica Neue"/>
                <a:sym typeface="Helvetica Neue"/>
              </a:rPr>
              <a:t>! L'app che non ti lascia mai a piedi.</a:t>
            </a:r>
          </a:p>
        </p:txBody>
      </p:sp>
      <p:pic>
        <p:nvPicPr>
          <p:cNvPr id="249" name="Shape 2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262" y="3269212"/>
            <a:ext cx="3471074" cy="16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Shape 250"/>
          <p:cNvSpPr txBox="1"/>
          <p:nvPr/>
        </p:nvSpPr>
        <p:spPr>
          <a:xfrm>
            <a:off x="3773875" y="3618162"/>
            <a:ext cx="4936799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it" sz="60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#FollowBUs!</a:t>
            </a:r>
          </a:p>
        </p:txBody>
      </p:sp>
      <p:sp>
        <p:nvSpPr>
          <p:cNvPr id="251" name="Shape 251"/>
          <p:cNvSpPr txBox="1"/>
          <p:nvPr/>
        </p:nvSpPr>
        <p:spPr>
          <a:xfrm>
            <a:off x="7730975" y="6386100"/>
            <a:ext cx="1318799" cy="471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it" sz="1800">
                <a:latin typeface="Helvetica Neue"/>
                <a:ea typeface="Helvetica Neue"/>
                <a:cs typeface="Helvetica Neue"/>
                <a:sym typeface="Helvetica Neue"/>
              </a:rPr>
              <a:t>Magic</a:t>
            </a:r>
            <a:r>
              <a:rPr b="1" i="1" lang="it" sz="18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</a:t>
            </a:r>
          </a:p>
        </p:txBody>
      </p:sp>
      <p:graphicFrame>
        <p:nvGraphicFramePr>
          <p:cNvPr id="252" name="Shape 252"/>
          <p:cNvGraphicFramePr/>
          <p:nvPr/>
        </p:nvGraphicFramePr>
        <p:xfrm>
          <a:off x="497500" y="4968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{B68E2842-648D-4ACF-8254-5C9BF0BF0177}</a:tableStyleId>
              </a:tblPr>
              <a:tblGrid>
                <a:gridCol w="4181550"/>
                <a:gridCol w="2935550"/>
              </a:tblGrid>
              <a:tr h="355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it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Official Website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it" u="sng">
                          <a:latin typeface="Helvetica Neue"/>
                          <a:ea typeface="Helvetica Neue"/>
                          <a:cs typeface="Helvetica Neue"/>
                          <a:sym typeface="Helvetica Neue"/>
                          <a:hlinkClick r:id="rId5"/>
                        </a:rPr>
                        <a:t>www.magicbusapp.it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58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it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on Facebook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it" u="sng">
                          <a:latin typeface="Helvetica Neue"/>
                          <a:ea typeface="Helvetica Neue"/>
                          <a:cs typeface="Helvetica Neue"/>
                          <a:sym typeface="Helvetica Neue"/>
                          <a:hlinkClick r:id="rId6"/>
                        </a:rPr>
                        <a:t>facebook.com/MagicBusApp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58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it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on Twitter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it" u="sng">
                          <a:latin typeface="Helvetica Neue"/>
                          <a:ea typeface="Helvetica Neue"/>
                          <a:cs typeface="Helvetica Neue"/>
                          <a:sym typeface="Helvetica Neue"/>
                          <a:hlinkClick r:id="rId7"/>
                        </a:rPr>
                        <a:t>@MagicBusApp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58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it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Youtube Channel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it" u="sng">
                          <a:latin typeface="Helvetica Neue"/>
                          <a:ea typeface="Helvetica Neue"/>
                          <a:cs typeface="Helvetica Neue"/>
                          <a:sym typeface="Helvetica Neue"/>
                          <a:hlinkClick r:id="rId8"/>
                        </a:rPr>
                        <a:t>youtube.com/user/MagicBusApp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182575" y="397600"/>
            <a:ext cx="2138999" cy="698699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i="1" lang="it" sz="30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Solution</a:t>
            </a:r>
          </a:p>
        </p:txBody>
      </p:sp>
      <p:sp>
        <p:nvSpPr>
          <p:cNvPr id="73" name="Shape 73"/>
          <p:cNvSpPr txBox="1"/>
          <p:nvPr/>
        </p:nvSpPr>
        <p:spPr>
          <a:xfrm>
            <a:off x="373775" y="1775225"/>
            <a:ext cx="4586099" cy="4221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3000">
                <a:latin typeface="Helvetica Neue"/>
                <a:ea typeface="Helvetica Neue"/>
                <a:cs typeface="Helvetica Neue"/>
                <a:sym typeface="Helvetica Neue"/>
              </a:rPr>
              <a:t>Un'</a:t>
            </a:r>
            <a:r>
              <a:rPr b="1" lang="it" sz="3000">
                <a:latin typeface="Helvetica Neue"/>
                <a:ea typeface="Helvetica Neue"/>
                <a:cs typeface="Helvetica Neue"/>
                <a:sym typeface="Helvetica Neue"/>
              </a:rPr>
              <a:t>app</a:t>
            </a:r>
            <a:r>
              <a:rPr lang="it" sz="3000">
                <a:latin typeface="Helvetica Neue"/>
                <a:ea typeface="Helvetica Neue"/>
                <a:cs typeface="Helvetica Neue"/>
                <a:sym typeface="Helvetica Neue"/>
              </a:rPr>
              <a:t> semplice e precisa basata su una serie di </a:t>
            </a:r>
            <a:r>
              <a:rPr b="1" lang="it" sz="3000">
                <a:latin typeface="Helvetica Neue"/>
                <a:ea typeface="Helvetica Neue"/>
                <a:cs typeface="Helvetica Neue"/>
                <a:sym typeface="Helvetica Neue"/>
              </a:rPr>
              <a:t>community locali</a:t>
            </a:r>
            <a:r>
              <a:rPr lang="it" sz="3000"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it" sz="3000">
                <a:latin typeface="Helvetica Neue"/>
                <a:ea typeface="Helvetica Neue"/>
                <a:cs typeface="Helvetica Neue"/>
                <a:sym typeface="Helvetica Neue"/>
              </a:rPr>
              <a:t>Informazioni</a:t>
            </a:r>
            <a:r>
              <a:rPr lang="it" sz="30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it" sz="3000">
                <a:latin typeface="Helvetica Neue"/>
                <a:ea typeface="Helvetica Neue"/>
                <a:cs typeface="Helvetica Neue"/>
                <a:sym typeface="Helvetica Neue"/>
              </a:rPr>
              <a:t>real - time </a:t>
            </a:r>
            <a:r>
              <a:rPr lang="it" sz="3000">
                <a:latin typeface="Helvetica Neue"/>
                <a:ea typeface="Helvetica Neue"/>
                <a:cs typeface="Helvetica Neue"/>
                <a:sym typeface="Helvetica Neue"/>
              </a:rPr>
              <a:t>sui trasporti pubblici in città </a:t>
            </a:r>
            <a:r>
              <a:rPr b="1" lang="it" sz="3000">
                <a:latin typeface="Helvetica Neue"/>
                <a:ea typeface="Helvetica Neue"/>
                <a:cs typeface="Helvetica Neue"/>
                <a:sym typeface="Helvetica Neue"/>
              </a:rPr>
              <a:t>dai passeggeri per i passeggeri.</a:t>
            </a:r>
          </a:p>
        </p:txBody>
      </p:sp>
      <p:pic>
        <p:nvPicPr>
          <p:cNvPr id="74" name="Shape 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0062" y="239437"/>
            <a:ext cx="3709724" cy="63791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 txBox="1"/>
          <p:nvPr/>
        </p:nvSpPr>
        <p:spPr>
          <a:xfrm>
            <a:off x="7730975" y="6386100"/>
            <a:ext cx="1318799" cy="471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it" sz="1800">
                <a:latin typeface="Helvetica Neue"/>
                <a:ea typeface="Helvetica Neue"/>
                <a:cs typeface="Helvetica Neue"/>
                <a:sym typeface="Helvetica Neue"/>
              </a:rPr>
              <a:t>Magic</a:t>
            </a:r>
            <a:r>
              <a:rPr b="1" i="1" lang="it" sz="18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>
            <a:off x="182575" y="397600"/>
            <a:ext cx="2585099" cy="698699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it" sz="3000">
                <a:latin typeface="Helvetica Neue"/>
                <a:ea typeface="Helvetica Neue"/>
                <a:cs typeface="Helvetica Neue"/>
                <a:sym typeface="Helvetica Neue"/>
              </a:rPr>
              <a:t>Magic</a:t>
            </a:r>
            <a:r>
              <a:rPr b="1" i="1" lang="it" sz="30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Touch</a:t>
            </a:r>
          </a:p>
        </p:txBody>
      </p:sp>
      <p:sp>
        <p:nvSpPr>
          <p:cNvPr id="81" name="Shape 81"/>
          <p:cNvSpPr txBox="1"/>
          <p:nvPr/>
        </p:nvSpPr>
        <p:spPr>
          <a:xfrm>
            <a:off x="480925" y="1560725"/>
            <a:ext cx="2223899" cy="91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it" sz="18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Quali sono le </a:t>
            </a:r>
            <a:r>
              <a:rPr b="1" lang="it" sz="18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fermate autobus</a:t>
            </a:r>
            <a:r>
              <a:rPr lang="it" sz="18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più </a:t>
            </a:r>
            <a:r>
              <a:rPr b="1" lang="it" sz="18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vicine</a:t>
            </a:r>
            <a:r>
              <a:rPr lang="it" sz="18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 me?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3460050" y="1560725"/>
            <a:ext cx="2223899" cy="91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it" sz="18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L'autobus è in </a:t>
            </a:r>
            <a:r>
              <a:rPr b="1" lang="it" sz="18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ritardo</a:t>
            </a:r>
            <a:r>
              <a:rPr lang="it" sz="18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 è già </a:t>
            </a:r>
            <a:r>
              <a:rPr b="1" lang="it" sz="18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passato</a:t>
            </a:r>
            <a:r>
              <a:rPr lang="it" sz="18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x="6439175" y="1560725"/>
            <a:ext cx="2223899" cy="91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it" sz="18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Posso aggiungere </a:t>
            </a:r>
            <a:r>
              <a:rPr b="1" lang="it" sz="18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io</a:t>
            </a:r>
            <a:r>
              <a:rPr lang="it" sz="18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segnalazioni di </a:t>
            </a:r>
            <a:r>
              <a:rPr b="1" lang="it" sz="18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nuove fermate</a:t>
            </a:r>
            <a:r>
              <a:rPr lang="it" sz="18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</a:p>
        </p:txBody>
      </p:sp>
      <p:pic>
        <p:nvPicPr>
          <p:cNvPr id="84" name="Shape 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587" y="2675600"/>
            <a:ext cx="1964575" cy="350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9648" y="2675600"/>
            <a:ext cx="1964599" cy="350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8725" y="2685900"/>
            <a:ext cx="1964599" cy="350292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/>
        </p:nvSpPr>
        <p:spPr>
          <a:xfrm>
            <a:off x="610525" y="6271250"/>
            <a:ext cx="19647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it" sz="2400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#GPS</a:t>
            </a:r>
          </a:p>
        </p:txBody>
      </p:sp>
      <p:sp>
        <p:nvSpPr>
          <p:cNvPr id="88" name="Shape 88"/>
          <p:cNvSpPr txBox="1"/>
          <p:nvPr/>
        </p:nvSpPr>
        <p:spPr>
          <a:xfrm>
            <a:off x="3589650" y="6271250"/>
            <a:ext cx="19647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it" sz="2400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#Community</a:t>
            </a:r>
          </a:p>
        </p:txBody>
      </p:sp>
      <p:sp>
        <p:nvSpPr>
          <p:cNvPr id="89" name="Shape 89"/>
          <p:cNvSpPr txBox="1"/>
          <p:nvPr/>
        </p:nvSpPr>
        <p:spPr>
          <a:xfrm>
            <a:off x="6568775" y="6271200"/>
            <a:ext cx="19647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it" sz="2400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#Wiki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182575" y="283900"/>
            <a:ext cx="2138999" cy="890999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i="1" lang="it" sz="30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Business Model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227475" y="3134575"/>
            <a:ext cx="5227200" cy="1738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it" sz="30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Advertising Geolocalizzato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spcBef>
                <a:spcPts val="0"/>
              </a:spcBef>
              <a:buNone/>
            </a:pPr>
            <a:r>
              <a:rPr lang="it" sz="3000">
                <a:latin typeface="Helvetica Neue"/>
                <a:ea typeface="Helvetica Neue"/>
                <a:cs typeface="Helvetica Neue"/>
                <a:sym typeface="Helvetica Neue"/>
              </a:rPr>
              <a:t>scendi dal Bus e scopri ciò che è intorno a te!</a:t>
            </a:r>
          </a:p>
        </p:txBody>
      </p:sp>
      <p:pic>
        <p:nvPicPr>
          <p:cNvPr id="96" name="Shape 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4675" y="283899"/>
            <a:ext cx="3545701" cy="616915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/>
          <p:nvPr/>
        </p:nvSpPr>
        <p:spPr>
          <a:xfrm>
            <a:off x="7730975" y="6386100"/>
            <a:ext cx="1318799" cy="471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it" sz="1800">
                <a:latin typeface="Helvetica Neue"/>
                <a:ea typeface="Helvetica Neue"/>
                <a:cs typeface="Helvetica Neue"/>
                <a:sym typeface="Helvetica Neue"/>
              </a:rPr>
              <a:t>Magic</a:t>
            </a:r>
            <a:r>
              <a:rPr b="1" i="1" lang="it" sz="18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/>
        </p:nvSpPr>
        <p:spPr>
          <a:xfrm>
            <a:off x="7730975" y="6386100"/>
            <a:ext cx="1318799" cy="471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it" sz="1800">
                <a:latin typeface="Helvetica Neue"/>
                <a:ea typeface="Helvetica Neue"/>
                <a:cs typeface="Helvetica Neue"/>
                <a:sym typeface="Helvetica Neue"/>
              </a:rPr>
              <a:t>Magic</a:t>
            </a:r>
            <a:r>
              <a:rPr b="1" i="1" lang="it" sz="18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</a:t>
            </a:r>
          </a:p>
        </p:txBody>
      </p:sp>
      <p:sp>
        <p:nvSpPr>
          <p:cNvPr id="103" name="Shape 103"/>
          <p:cNvSpPr/>
          <p:nvPr/>
        </p:nvSpPr>
        <p:spPr>
          <a:xfrm>
            <a:off x="182575" y="397600"/>
            <a:ext cx="2138999" cy="698699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i="1" lang="it" sz="30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Target</a:t>
            </a:r>
          </a:p>
        </p:txBody>
      </p:sp>
      <p:pic>
        <p:nvPicPr>
          <p:cNvPr id="104" name="Shape 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20675"/>
            <a:ext cx="3016325" cy="1476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8537" y="1445438"/>
            <a:ext cx="1546924" cy="27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2500" y="2191965"/>
            <a:ext cx="1480525" cy="147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/>
          <p:nvPr/>
        </p:nvSpPr>
        <p:spPr>
          <a:xfrm>
            <a:off x="2773800" y="2473050"/>
            <a:ext cx="914400" cy="914400"/>
          </a:xfrm>
          <a:prstGeom prst="mathPlus">
            <a:avLst>
              <a:gd fmla="val 23520" name="adj1"/>
            </a:avLst>
          </a:prstGeom>
          <a:solidFill>
            <a:srgbClr val="FF9900"/>
          </a:solidFill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5579850" y="2473050"/>
            <a:ext cx="914400" cy="914400"/>
          </a:xfrm>
          <a:prstGeom prst="mathPlus">
            <a:avLst>
              <a:gd fmla="val 23520" name="adj1"/>
            </a:avLst>
          </a:prstGeom>
          <a:solidFill>
            <a:srgbClr val="FF9900"/>
          </a:solidFill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" name="Shape 109"/>
          <p:cNvSpPr/>
          <p:nvPr/>
        </p:nvSpPr>
        <p:spPr>
          <a:xfrm rot="5400000">
            <a:off x="4114799" y="4553300"/>
            <a:ext cx="914400" cy="9144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FF9900"/>
          </a:solidFill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 txBox="1"/>
          <p:nvPr/>
        </p:nvSpPr>
        <p:spPr>
          <a:xfrm>
            <a:off x="497762" y="3959575"/>
            <a:ext cx="2020800" cy="380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it" sz="1800">
                <a:latin typeface="Helvetica Neue"/>
                <a:ea typeface="Helvetica Neue"/>
                <a:cs typeface="Helvetica Neue"/>
                <a:sym typeface="Helvetica Neue"/>
              </a:rPr>
              <a:t>Passeggeri Trasporto Pubblico Locale</a:t>
            </a:r>
          </a:p>
        </p:txBody>
      </p:sp>
      <p:sp>
        <p:nvSpPr>
          <p:cNvPr id="111" name="Shape 111"/>
          <p:cNvSpPr txBox="1"/>
          <p:nvPr/>
        </p:nvSpPr>
        <p:spPr>
          <a:xfrm>
            <a:off x="3561587" y="3959575"/>
            <a:ext cx="2020800" cy="380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it" sz="1800">
                <a:latin typeface="Helvetica Neue"/>
                <a:ea typeface="Helvetica Neue"/>
                <a:cs typeface="Helvetica Neue"/>
                <a:sym typeface="Helvetica Neue"/>
              </a:rPr>
              <a:t>Smartphone</a:t>
            </a:r>
          </a:p>
        </p:txBody>
      </p:sp>
      <p:sp>
        <p:nvSpPr>
          <p:cNvPr id="112" name="Shape 112"/>
          <p:cNvSpPr txBox="1"/>
          <p:nvPr/>
        </p:nvSpPr>
        <p:spPr>
          <a:xfrm>
            <a:off x="6375600" y="3959575"/>
            <a:ext cx="2514300" cy="380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it" sz="1800">
                <a:latin typeface="Helvetica Neue"/>
                <a:ea typeface="Helvetica Neue"/>
                <a:cs typeface="Helvetica Neue"/>
                <a:sym typeface="Helvetica Neue"/>
              </a:rPr>
              <a:t>Social Network User</a:t>
            </a:r>
          </a:p>
        </p:txBody>
      </p:sp>
      <p:sp>
        <p:nvSpPr>
          <p:cNvPr id="113" name="Shape 113"/>
          <p:cNvSpPr txBox="1"/>
          <p:nvPr/>
        </p:nvSpPr>
        <p:spPr>
          <a:xfrm>
            <a:off x="497775" y="5467687"/>
            <a:ext cx="8360399" cy="471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it" sz="3000">
                <a:latin typeface="Helvetica Neue"/>
                <a:ea typeface="Helvetica Neue"/>
                <a:cs typeface="Helvetica Neue"/>
                <a:sym typeface="Helvetica Neue"/>
              </a:rPr>
              <a:t>Piccole/Medie Città Universitarie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it" sz="3000">
                <a:latin typeface="Helvetica Neue"/>
                <a:ea typeface="Helvetica Neue"/>
                <a:cs typeface="Helvetica Neue"/>
                <a:sym typeface="Helvetica Neue"/>
              </a:rPr>
              <a:t>500.000 Studenti Universitari</a:t>
            </a: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4" name="Shape 114"/>
          <p:cNvSpPr txBox="1"/>
          <p:nvPr/>
        </p:nvSpPr>
        <p:spPr>
          <a:xfrm>
            <a:off x="182575" y="640080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 sz="1200">
                <a:latin typeface="Helvetica Neue"/>
                <a:ea typeface="Helvetica Neue"/>
                <a:cs typeface="Helvetica Neue"/>
                <a:sym typeface="Helvetica Neue"/>
              </a:rPr>
              <a:t>[Fonte Miur/ISTAT]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182575" y="397600"/>
            <a:ext cx="2138999" cy="698699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i="1" lang="it" sz="30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Market</a:t>
            </a:r>
          </a:p>
        </p:txBody>
      </p:sp>
      <p:sp>
        <p:nvSpPr>
          <p:cNvPr id="120" name="Shape 120"/>
          <p:cNvSpPr txBox="1"/>
          <p:nvPr/>
        </p:nvSpPr>
        <p:spPr>
          <a:xfrm>
            <a:off x="7730975" y="6386100"/>
            <a:ext cx="1318799" cy="471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it" sz="1800">
                <a:latin typeface="Helvetica Neue"/>
                <a:ea typeface="Helvetica Neue"/>
                <a:cs typeface="Helvetica Neue"/>
                <a:sym typeface="Helvetica Neue"/>
              </a:rPr>
              <a:t>Magic</a:t>
            </a:r>
            <a:r>
              <a:rPr b="1" i="1" lang="it" sz="18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</a:t>
            </a:r>
          </a:p>
        </p:txBody>
      </p:sp>
      <p:pic>
        <p:nvPicPr>
          <p:cNvPr id="121" name="Shape 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7825" y="2961000"/>
            <a:ext cx="5551950" cy="34250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/>
          <p:nvPr/>
        </p:nvSpPr>
        <p:spPr>
          <a:xfrm>
            <a:off x="5342250" y="5733300"/>
            <a:ext cx="584700" cy="3372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4669800" y="5733300"/>
            <a:ext cx="584700" cy="3372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7921275" y="5733300"/>
            <a:ext cx="584700" cy="3372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/>
          <p:nvPr/>
        </p:nvSpPr>
        <p:spPr>
          <a:xfrm rot="6592060">
            <a:off x="6783104" y="2270239"/>
            <a:ext cx="432545" cy="1965366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" name="Shape 126"/>
          <p:cNvSpPr txBox="1"/>
          <p:nvPr/>
        </p:nvSpPr>
        <p:spPr>
          <a:xfrm>
            <a:off x="459300" y="2169850"/>
            <a:ext cx="8156699" cy="3516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it" sz="3000"/>
              <a:t>Valore del Local Based Advertising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it" sz="1800"/>
              <a:t>(Fonte www.berginsight.com)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>
              <a:spcBef>
                <a:spcPts val="0"/>
              </a:spcBef>
              <a:buNone/>
            </a:pPr>
            <a:r>
              <a:rPr lang="it" sz="1800"/>
              <a:t>2012: 526 miloni di €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it" sz="1800"/>
              <a:t>2013: 868 miloni di €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it" sz="1800"/>
              <a:t>2017: 6.5 B €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182575" y="397600"/>
            <a:ext cx="2550000" cy="698699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i="1" lang="it" sz="30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Competitors</a:t>
            </a:r>
          </a:p>
        </p:txBody>
      </p:sp>
      <p:graphicFrame>
        <p:nvGraphicFramePr>
          <p:cNvPr id="132" name="Shape 132"/>
          <p:cNvGraphicFramePr/>
          <p:nvPr/>
        </p:nvGraphicFramePr>
        <p:xfrm>
          <a:off x="633837" y="1651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{B68E2842-648D-4ACF-8254-5C9BF0BF0177}</a:tableStyleId>
              </a:tblPr>
              <a:tblGrid>
                <a:gridCol w="1325050"/>
                <a:gridCol w="1151975"/>
                <a:gridCol w="1377600"/>
                <a:gridCol w="1699300"/>
                <a:gridCol w="829450"/>
                <a:gridCol w="1492950"/>
              </a:tblGrid>
              <a:tr h="11263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it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Ufficialità</a:t>
                      </a: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it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Esclusività Territoriale</a:t>
                      </a: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Clr>
                          <a:srgbClr val="000000"/>
                        </a:buClr>
                        <a:buSzPct val="61111"/>
                        <a:buFont typeface="Arial"/>
                        <a:buNone/>
                      </a:pPr>
                      <a:r>
                        <a:t/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lvl="0" rtl="0" algn="ctr">
                        <a:spcBef>
                          <a:spcPts val="0"/>
                        </a:spcBef>
                        <a:buClr>
                          <a:srgbClr val="000000"/>
                        </a:buClr>
                        <a:buSzPct val="61111"/>
                        <a:buFont typeface="Arial"/>
                        <a:buNone/>
                      </a:pPr>
                      <a:r>
                        <a:rPr lang="it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Tempestività Informazioni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it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I.M.</a:t>
                      </a: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it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Hardware Independent</a:t>
                      </a: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</a:tr>
              <a:tr h="42842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it" sz="1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Magic</a:t>
                      </a:r>
                      <a:r>
                        <a:rPr b="1" i="1" lang="it" sz="1800">
                          <a:solidFill>
                            <a:srgbClr val="FF99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Bus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91425" marB="91425" marR="91425" marL="91425" anchor="ctr"/>
                </a:tc>
              </a:tr>
              <a:tr h="42842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it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Moovit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it"/>
                        <a:t>solo 4 città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42842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it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SA(S) App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6707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it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App tradizionali (ATM, ATAC...)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6707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it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Servizio Informazioni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175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it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Forum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33" name="Shape 133"/>
          <p:cNvSpPr txBox="1"/>
          <p:nvPr/>
        </p:nvSpPr>
        <p:spPr>
          <a:xfrm>
            <a:off x="7730975" y="6386100"/>
            <a:ext cx="1318799" cy="471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it" sz="1800">
                <a:latin typeface="Helvetica Neue"/>
                <a:ea typeface="Helvetica Neue"/>
                <a:cs typeface="Helvetica Neue"/>
                <a:sym typeface="Helvetica Neue"/>
              </a:rPr>
              <a:t>Magic</a:t>
            </a:r>
            <a:r>
              <a:rPr b="1" i="1" lang="it" sz="18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</a:t>
            </a:r>
          </a:p>
        </p:txBody>
      </p:sp>
      <p:pic>
        <p:nvPicPr>
          <p:cNvPr id="134" name="Shape 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0500" y="2979450"/>
            <a:ext cx="437648" cy="3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4325" y="2979450"/>
            <a:ext cx="437648" cy="3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1675" y="2979450"/>
            <a:ext cx="437648" cy="3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4325" y="3436650"/>
            <a:ext cx="437648" cy="3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0500" y="3436650"/>
            <a:ext cx="437648" cy="3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1675" y="3436650"/>
            <a:ext cx="437648" cy="3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2150" y="3845737"/>
            <a:ext cx="437648" cy="3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4325" y="3831950"/>
            <a:ext cx="437648" cy="3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1675" y="3831950"/>
            <a:ext cx="437648" cy="3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4925" y="4610275"/>
            <a:ext cx="437648" cy="3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2150" y="4610275"/>
            <a:ext cx="437648" cy="3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2150" y="5480675"/>
            <a:ext cx="437648" cy="3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4925" y="5480675"/>
            <a:ext cx="437648" cy="3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1675" y="6039650"/>
            <a:ext cx="437648" cy="3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14000">
            <a:off x="1593162" y="2431681"/>
            <a:ext cx="1472924" cy="78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76000">
            <a:off x="850274" y="3322401"/>
            <a:ext cx="2958701" cy="35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/>
          <p:nvPr/>
        </p:nvSpPr>
        <p:spPr>
          <a:xfrm>
            <a:off x="119225" y="381750"/>
            <a:ext cx="2321099" cy="896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i="1" lang="it" sz="30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 To Market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7730975" y="6386100"/>
            <a:ext cx="1318799" cy="471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it" sz="1800">
                <a:latin typeface="Helvetica Neue"/>
                <a:ea typeface="Helvetica Neue"/>
                <a:cs typeface="Helvetica Neue"/>
                <a:sym typeface="Helvetica Neue"/>
              </a:rPr>
              <a:t>Magic</a:t>
            </a:r>
            <a:r>
              <a:rPr b="1" i="1" lang="it" sz="18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</a:t>
            </a:r>
          </a:p>
        </p:txBody>
      </p:sp>
      <p:pic>
        <p:nvPicPr>
          <p:cNvPr id="156" name="Shape 1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42000">
            <a:off x="364375" y="1810874"/>
            <a:ext cx="2266950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966005">
            <a:off x="342975" y="3137026"/>
            <a:ext cx="1755752" cy="1027148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 txBox="1"/>
          <p:nvPr/>
        </p:nvSpPr>
        <p:spPr>
          <a:xfrm>
            <a:off x="3741225" y="2140300"/>
            <a:ext cx="5255399" cy="1676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i="1" lang="it" sz="1800">
                <a:latin typeface="Helvetica Neue"/>
                <a:ea typeface="Helvetica Neue"/>
                <a:cs typeface="Helvetica Neue"/>
                <a:sym typeface="Helvetica Neue"/>
              </a:rPr>
              <a:t>Ultimo mese: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i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 algn="l">
              <a:spcBef>
                <a:spcPts val="0"/>
              </a:spcBef>
              <a:buNone/>
            </a:pPr>
            <a:r>
              <a:rPr i="1" lang="it" sz="1800">
                <a:latin typeface="Helvetica Neue"/>
                <a:ea typeface="Helvetica Neue"/>
                <a:cs typeface="Helvetica Neue"/>
                <a:sym typeface="Helvetica Neue"/>
              </a:rPr>
              <a:t>20%</a:t>
            </a:r>
            <a:r>
              <a:rPr lang="it" sz="1800">
                <a:latin typeface="Helvetica Neue"/>
                <a:ea typeface="Helvetica Neue"/>
                <a:cs typeface="Helvetica Neue"/>
                <a:sym typeface="Helvetica Neue"/>
              </a:rPr>
              <a:t> visitatori pagina facebook -&gt; nuovo fan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 algn="l">
              <a:spcBef>
                <a:spcPts val="0"/>
              </a:spcBef>
              <a:buNone/>
            </a:pPr>
            <a:r>
              <a:rPr i="1" lang="it" sz="1800">
                <a:latin typeface="Helvetica Neue"/>
                <a:ea typeface="Helvetica Neue"/>
                <a:cs typeface="Helvetica Neue"/>
                <a:sym typeface="Helvetica Neue"/>
              </a:rPr>
              <a:t>66%</a:t>
            </a:r>
            <a:r>
              <a:rPr lang="it" sz="1800">
                <a:latin typeface="Helvetica Neue"/>
                <a:ea typeface="Helvetica Neue"/>
                <a:cs typeface="Helvetica Neue"/>
                <a:sym typeface="Helvetica Neue"/>
              </a:rPr>
              <a:t> nuovi utenti si è registrato tramite facebook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rtl="0" algn="l">
              <a:spcBef>
                <a:spcPts val="0"/>
              </a:spcBef>
              <a:buNone/>
            </a:pPr>
            <a:r>
              <a:rPr b="1" lang="it" sz="1800">
                <a:latin typeface="Helvetica Neue"/>
                <a:ea typeface="Helvetica Neue"/>
                <a:cs typeface="Helvetica Neue"/>
                <a:sym typeface="Helvetica Neue"/>
              </a:rPr>
              <a:t>Trend in crescita!</a:t>
            </a:r>
          </a:p>
        </p:txBody>
      </p:sp>
      <p:pic>
        <p:nvPicPr>
          <p:cNvPr id="159" name="Shape 1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3887" y="4612150"/>
            <a:ext cx="3286125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/>
          <p:nvPr/>
        </p:nvSpPr>
        <p:spPr>
          <a:xfrm>
            <a:off x="3912100" y="4713400"/>
            <a:ext cx="4782900" cy="1473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800">
                <a:latin typeface="Helvetica Neue"/>
                <a:ea typeface="Helvetica Neue"/>
                <a:cs typeface="Helvetica Neue"/>
                <a:sym typeface="Helvetica Neue"/>
              </a:rPr>
              <a:t>Con Adv +65% fan/settimana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1" name="Shape 161"/>
          <p:cNvSpPr txBox="1"/>
          <p:nvPr/>
        </p:nvSpPr>
        <p:spPr>
          <a:xfrm>
            <a:off x="4229650" y="6386100"/>
            <a:ext cx="3370199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 sz="1200">
                <a:latin typeface="Helvetica Neue"/>
                <a:ea typeface="Helvetica Neue"/>
                <a:cs typeface="Helvetica Neue"/>
                <a:sym typeface="Helvetica Neue"/>
              </a:rPr>
              <a:t>[Fonte: Facebook Insights MagicBus]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/>
        </p:nvSpPr>
        <p:spPr>
          <a:xfrm>
            <a:off x="119225" y="381750"/>
            <a:ext cx="2444699" cy="896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i="1" lang="it" sz="30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Partnership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7730975" y="6386100"/>
            <a:ext cx="1318799" cy="471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it" sz="1800">
                <a:latin typeface="Helvetica Neue"/>
                <a:ea typeface="Helvetica Neue"/>
                <a:cs typeface="Helvetica Neue"/>
                <a:sym typeface="Helvetica Neue"/>
              </a:rPr>
              <a:t>Magic</a:t>
            </a:r>
            <a:r>
              <a:rPr b="1" i="1" lang="it" sz="1800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</a:t>
            </a:r>
          </a:p>
        </p:txBody>
      </p:sp>
      <p:pic>
        <p:nvPicPr>
          <p:cNvPr id="168" name="Shape 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70000">
            <a:off x="320175" y="2009074"/>
            <a:ext cx="238125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56000">
            <a:off x="1645625" y="3137249"/>
            <a:ext cx="1997025" cy="11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 txBox="1"/>
          <p:nvPr/>
        </p:nvSpPr>
        <p:spPr>
          <a:xfrm>
            <a:off x="4495600" y="2554175"/>
            <a:ext cx="4112100" cy="12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it" sz="1800">
                <a:latin typeface="Helvetica Neue"/>
                <a:ea typeface="Helvetica Neue"/>
                <a:cs typeface="Helvetica Neue"/>
                <a:sym typeface="Helvetica Neue"/>
              </a:rPr>
              <a:t>Associazioni e Gruppi di Commercianti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4495600" y="5025075"/>
            <a:ext cx="4112100" cy="12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it" sz="1800">
                <a:latin typeface="Helvetica Neue"/>
                <a:ea typeface="Helvetica Neue"/>
                <a:cs typeface="Helvetica Neue"/>
                <a:sym typeface="Helvetica Neue"/>
              </a:rPr>
              <a:t>Concessionarie Pubblicitarie Nazionali e Territoriali</a:t>
            </a:r>
          </a:p>
        </p:txBody>
      </p:sp>
      <p:pic>
        <p:nvPicPr>
          <p:cNvPr id="172" name="Shape 1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038000">
            <a:off x="1753550" y="4624650"/>
            <a:ext cx="1781175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2750" y="4815270"/>
            <a:ext cx="1492875" cy="165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48295" y="5370695"/>
            <a:ext cx="1095374" cy="109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.xml><?xml version="1.0" encoding="utf-8"?>
<a:theme xmlns:a="http://schemas.openxmlformats.org/drawingml/2006/main" xmlns:r="http://schemas.openxmlformats.org/officeDocument/2006/relationships" name="Custom Theme">
  <a:themeElements>
    <a:clrScheme name="Custom 354">
      <a:dk1>
        <a:srgbClr val="000000"/>
      </a:dk1>
      <a:lt1>
        <a:srgbClr val="FFFFFF"/>
      </a:lt1>
      <a:dk2>
        <a:srgbClr val="30182B"/>
      </a:dk2>
      <a:lt2>
        <a:srgbClr val="DFDFDF"/>
      </a:lt2>
      <a:accent1>
        <a:srgbClr val="592D50"/>
      </a:accent1>
      <a:accent2>
        <a:srgbClr val="D3A67A"/>
      </a:accent2>
      <a:accent3>
        <a:srgbClr val="45485F"/>
      </a:accent3>
      <a:accent4>
        <a:srgbClr val="6B9756"/>
      </a:accent4>
      <a:accent5>
        <a:srgbClr val="7D576E"/>
      </a:accent5>
      <a:accent6>
        <a:srgbClr val="4C1A23"/>
      </a:accent6>
      <a:hlink>
        <a:srgbClr val="511E3E"/>
      </a:hlink>
      <a:folHlink>
        <a:srgbClr val="9EA0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